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72" r:id="rId3"/>
    <p:sldId id="258" r:id="rId4"/>
    <p:sldId id="273" r:id="rId5"/>
    <p:sldId id="274" r:id="rId6"/>
    <p:sldId id="275" r:id="rId7"/>
    <p:sldId id="285" r:id="rId8"/>
    <p:sldId id="276" r:id="rId9"/>
    <p:sldId id="277" r:id="rId10"/>
    <p:sldId id="278" r:id="rId11"/>
    <p:sldId id="279" r:id="rId12"/>
    <p:sldId id="288" r:id="rId13"/>
    <p:sldId id="284" r:id="rId14"/>
    <p:sldId id="280" r:id="rId15"/>
    <p:sldId id="281" r:id="rId16"/>
    <p:sldId id="282" r:id="rId17"/>
    <p:sldId id="283" r:id="rId18"/>
    <p:sldId id="287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0"/>
    <a:srgbClr val="EBEEEE"/>
    <a:srgbClr val="002548"/>
    <a:srgbClr val="003E74"/>
    <a:srgbClr val="D4EFFC"/>
    <a:srgbClr val="9D9D9D"/>
    <a:srgbClr val="008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94"/>
  </p:normalViewPr>
  <p:slideViewPr>
    <p:cSldViewPr snapToGrid="0" snapToObjects="1">
      <p:cViewPr varScale="1">
        <p:scale>
          <a:sx n="93" d="100"/>
          <a:sy n="93" d="100"/>
        </p:scale>
        <p:origin x="96" y="5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-253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Model wide sampling prediction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767060367454069"/>
          <c:y val="0.14318829048807924"/>
          <c:w val="0.78763803830076795"/>
          <c:h val="0.7183911767126670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Sampling prediction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1st</c:v>
                </c:pt>
                <c:pt idx="1">
                  <c:v>2nd</c:v>
                </c:pt>
                <c:pt idx="2">
                  <c:v>3rd</c:v>
                </c:pt>
                <c:pt idx="3">
                  <c:v>4th</c:v>
                </c:pt>
                <c:pt idx="4">
                  <c:v>5th</c:v>
                </c:pt>
                <c:pt idx="5">
                  <c:v>6th</c:v>
                </c:pt>
                <c:pt idx="6">
                  <c:v>7th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4739</c:v>
                </c:pt>
                <c:pt idx="1">
                  <c:v>191</c:v>
                </c:pt>
                <c:pt idx="2">
                  <c:v>42</c:v>
                </c:pt>
                <c:pt idx="3">
                  <c:v>18</c:v>
                </c:pt>
                <c:pt idx="4">
                  <c:v>6</c:v>
                </c:pt>
                <c:pt idx="5">
                  <c:v>2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30-4C05-AC34-DF5C9F0E07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41179552"/>
        <c:axId val="1741179968"/>
      </c:barChart>
      <c:catAx>
        <c:axId val="1741179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1179968"/>
        <c:crosses val="autoZero"/>
        <c:auto val="1"/>
        <c:lblAlgn val="ctr"/>
        <c:lblOffset val="100"/>
        <c:noMultiLvlLbl val="0"/>
      </c:catAx>
      <c:valAx>
        <c:axId val="1741179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Number of PDB</a:t>
                </a:r>
                <a:r>
                  <a:rPr lang="en-GB" baseline="0" dirty="0"/>
                  <a:t> labels </a:t>
                </a:r>
                <a:endParaRPr lang="en-GB" dirty="0"/>
              </a:p>
            </c:rich>
          </c:tx>
          <c:layout>
            <c:manualLayout>
              <c:xMode val="edge"/>
              <c:yMode val="edge"/>
              <c:x val="7.9037956630255091E-2"/>
              <c:y val="0.2407097381182488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1179552"/>
        <c:crosses val="autoZero"/>
        <c:crossBetween val="between"/>
      </c:valAx>
      <c:dTable>
        <c:showHorzBorder val="1"/>
        <c:showVertBorder val="1"/>
        <c:showOutline val="1"/>
        <c:showKeys val="0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Model wide prediction summary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630175597488495"/>
          <c:y val="0.10228358752240248"/>
          <c:w val="0.74742713875933342"/>
          <c:h val="0.680594964934421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model wide prediction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Greedy prediction accuracy</c:v>
                </c:pt>
                <c:pt idx="1">
                  <c:v>Sampling prediction accuracy @ 1</c:v>
                </c:pt>
                <c:pt idx="2">
                  <c:v>Sampling prediction accuracy @ 3</c:v>
                </c:pt>
                <c:pt idx="3">
                  <c:v>Sampling prediction accuracy @ 5</c:v>
                </c:pt>
                <c:pt idx="4">
                  <c:v>Sampling prediction accuracy @ 10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0.93079999999999996</c:v>
                </c:pt>
                <c:pt idx="1">
                  <c:v>0.94779999999999998</c:v>
                </c:pt>
                <c:pt idx="2">
                  <c:v>0.99439999999999995</c:v>
                </c:pt>
                <c:pt idx="3">
                  <c:v>0.99919999999999998</c:v>
                </c:pt>
                <c:pt idx="4" formatCode="0%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49-4C2D-A0A9-F500385F2F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94070352"/>
        <c:axId val="1794067440"/>
      </c:lineChart>
      <c:catAx>
        <c:axId val="1794070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4067440"/>
        <c:crosses val="autoZero"/>
        <c:auto val="1"/>
        <c:lblAlgn val="ctr"/>
        <c:lblOffset val="100"/>
        <c:noMultiLvlLbl val="0"/>
      </c:catAx>
      <c:valAx>
        <c:axId val="1794067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407035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b="1" dirty="0">
                <a:solidFill>
                  <a:srgbClr val="003E74"/>
                </a:solidFill>
              </a:rPr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0EE2D-335A-3546-9D75-E17F32E16FE9}" type="datetime3">
              <a:rPr lang="en-GB" smtClean="0">
                <a:solidFill>
                  <a:srgbClr val="003E74"/>
                </a:solidFill>
              </a:rPr>
              <a:t>17 August, 2022</a:t>
            </a:fld>
            <a:endParaRPr lang="en-US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49037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>
                <a:solidFill>
                  <a:srgbClr val="003E74"/>
                </a:solidFill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003E74"/>
                </a:solidFill>
              </a:defRPr>
            </a:lvl1pPr>
          </a:lstStyle>
          <a:p>
            <a:fld id="{8D35C32B-10D1-1447-A35B-280119DE9D12}" type="datetime3">
              <a:rPr lang="en-GB" smtClean="0"/>
              <a:pPr/>
              <a:t>17 August, 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5648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17 August,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444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942832"/>
            <a:ext cx="6400800" cy="604513"/>
          </a:xfrm>
        </p:spPr>
        <p:txBody>
          <a:bodyPr/>
          <a:lstStyle>
            <a:lvl1pPr marL="0" indent="0" algn="l">
              <a:buNone/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96689"/>
            <a:ext cx="8229600" cy="1143000"/>
          </a:xfrm>
        </p:spPr>
        <p:txBody>
          <a:bodyPr/>
          <a:lstStyle>
            <a:lvl1pPr algn="l">
              <a:defRPr sz="5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 userDrawn="1"/>
        </p:nvSpPr>
        <p:spPr>
          <a:xfrm>
            <a:off x="6340639" y="800593"/>
            <a:ext cx="2346162" cy="257244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None/>
              <a:defRPr sz="1200" b="0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273580"/>
            <a:ext cx="6400800" cy="339811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002548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718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245089"/>
            <a:ext cx="3601176" cy="797761"/>
          </a:xfrm>
        </p:spPr>
        <p:txBody>
          <a:bodyPr/>
          <a:lstStyle>
            <a:lvl1pPr marL="0" indent="0" algn="l">
              <a:buNone/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457200" y="1545982"/>
            <a:ext cx="3601176" cy="2153335"/>
          </a:xfrm>
        </p:spPr>
        <p:txBody>
          <a:bodyPr/>
          <a:lstStyle>
            <a:lvl1pPr>
              <a:defRPr sz="5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522041"/>
            <a:ext cx="3601176" cy="339811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002548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56151" y="1546225"/>
            <a:ext cx="3930650" cy="4316413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37203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 sz="1200"/>
            </a:lvl3pPr>
            <a:lvl4pPr>
              <a:buClr>
                <a:srgbClr val="002548"/>
              </a:buClr>
              <a:defRPr sz="1200"/>
            </a:lvl4pPr>
            <a:lvl5pPr>
              <a:buClr>
                <a:srgbClr val="002548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56925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735923" y="2346581"/>
            <a:ext cx="3950878" cy="3644104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62275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35923" y="2346581"/>
            <a:ext cx="3950878" cy="2797494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“Click to add a quote”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3" y="5346526"/>
            <a:ext cx="3951287" cy="64416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254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to add quote attribution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12802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35513" y="2346581"/>
            <a:ext cx="3951287" cy="2788292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3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00254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84725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87908"/>
            <a:ext cx="8229601" cy="3646965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199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00254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92955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87908"/>
            <a:ext cx="3951287" cy="3646965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199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00254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35513" y="1487908"/>
            <a:ext cx="3951287" cy="2395455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35513" y="4214645"/>
            <a:ext cx="3951287" cy="1776040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25034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067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llege_Powerpoint_Background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346581"/>
            <a:ext cx="8229600" cy="3644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7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2" r:id="rId4"/>
    <p:sldLayoutId id="2147483660" r:id="rId5"/>
    <p:sldLayoutId id="2147483657" r:id="rId6"/>
    <p:sldLayoutId id="2147483658" r:id="rId7"/>
    <p:sldLayoutId id="2147483659" r:id="rId8"/>
    <p:sldLayoutId id="2147483655" r:id="rId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003E74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b="1" dirty="0"/>
              <a:t>Machine learning approach to model </a:t>
            </a:r>
            <a:r>
              <a:rPr lang="el-GR" sz="2200" b="1" dirty="0"/>
              <a:t>β</a:t>
            </a:r>
            <a:r>
              <a:rPr lang="en-US" sz="2200" dirty="0"/>
              <a:t>-</a:t>
            </a:r>
            <a:r>
              <a:rPr lang="en-US" sz="2200" b="1" dirty="0"/>
              <a:t>strand interaction</a:t>
            </a:r>
          </a:p>
        </p:txBody>
      </p:sp>
      <p:sp>
        <p:nvSpPr>
          <p:cNvPr id="2" name="Subtitle 1"/>
          <p:cNvSpPr>
            <a:spLocks noGrp="1"/>
          </p:cNvSpPr>
          <p:nvPr>
            <p:ph type="body" sz="quarter" idx="10"/>
          </p:nvPr>
        </p:nvSpPr>
        <p:spPr>
          <a:xfrm>
            <a:off x="6073938" y="5439228"/>
            <a:ext cx="2346162" cy="312291"/>
          </a:xfrm>
        </p:spPr>
        <p:txBody>
          <a:bodyPr>
            <a:normAutofit/>
          </a:bodyPr>
          <a:lstStyle/>
          <a:p>
            <a:r>
              <a:rPr lang="en-US"/>
              <a:t>Imperial UROP Project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828556" y="5760719"/>
            <a:ext cx="1591545" cy="257175"/>
          </a:xfrm>
        </p:spPr>
        <p:txBody>
          <a:bodyPr>
            <a:normAutofit/>
          </a:bodyPr>
          <a:lstStyle/>
          <a:p>
            <a:r>
              <a:rPr lang="en-US"/>
              <a:t>Haowen Zhao</a:t>
            </a:r>
          </a:p>
        </p:txBody>
      </p:sp>
      <p:pic>
        <p:nvPicPr>
          <p:cNvPr id="10" name="Picture 9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C922F59F-125A-A335-7BAB-B5D88A8635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01"/>
          <a:stretch/>
        </p:blipFill>
        <p:spPr>
          <a:xfrm>
            <a:off x="723900" y="2507951"/>
            <a:ext cx="3217180" cy="314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29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234130"/>
            <a:ext cx="3162301" cy="507556"/>
          </a:xfrm>
        </p:spPr>
        <p:txBody>
          <a:bodyPr/>
          <a:lstStyle/>
          <a:p>
            <a:r>
              <a:rPr lang="en-US" sz="2000" dirty="0"/>
              <a:t>Model validation results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D4CA2E1-80CD-EAF5-C13B-B37BE752CD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5025784"/>
              </p:ext>
            </p:extLst>
          </p:nvPr>
        </p:nvGraphicFramePr>
        <p:xfrm>
          <a:off x="0" y="1782783"/>
          <a:ext cx="8585772" cy="43873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98225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99" y="1342592"/>
            <a:ext cx="6302830" cy="253956"/>
          </a:xfrm>
        </p:spPr>
        <p:txBody>
          <a:bodyPr/>
          <a:lstStyle/>
          <a:p>
            <a:r>
              <a:rPr lang="en-US" sz="2000" dirty="0"/>
              <a:t>Model validation results – probability evaluation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 descr="Chart, diagram&#10;&#10;Description automatically generated">
            <a:extLst>
              <a:ext uri="{FF2B5EF4-FFF2-40B4-BE49-F238E27FC236}">
                <a16:creationId xmlns:a16="http://schemas.microsoft.com/office/drawing/2014/main" id="{E634001D-7790-FFAB-2957-628F41CBB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55" y="1723349"/>
            <a:ext cx="7767367" cy="4660420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55A4F8F4-E7AA-A93B-9D27-387030FA6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" y="1723349"/>
            <a:ext cx="7665270" cy="4599162"/>
          </a:xfrm>
          <a:prstGeom prst="rect">
            <a:avLst/>
          </a:prstGeom>
        </p:spPr>
      </p:pic>
      <p:pic>
        <p:nvPicPr>
          <p:cNvPr id="22" name="Picture 21" descr="A picture containing diagram&#10;&#10;Description automatically generated">
            <a:extLst>
              <a:ext uri="{FF2B5EF4-FFF2-40B4-BE49-F238E27FC236}">
                <a16:creationId xmlns:a16="http://schemas.microsoft.com/office/drawing/2014/main" id="{568AD2B1-42C5-2133-DB07-A719A8E70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9" y="1723348"/>
            <a:ext cx="7782952" cy="4669771"/>
          </a:xfrm>
          <a:prstGeom prst="rect">
            <a:avLst/>
          </a:prstGeom>
        </p:spPr>
      </p:pic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A29EB5CF-7E61-478A-D5FF-56884047E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98" y="1723348"/>
            <a:ext cx="7665271" cy="4599163"/>
          </a:xfrm>
          <a:prstGeom prst="rect">
            <a:avLst/>
          </a:prstGeom>
        </p:spPr>
      </p:pic>
      <p:pic>
        <p:nvPicPr>
          <p:cNvPr id="26" name="Picture 25" descr="Text&#10;&#10;Description automatically generated with low confidence">
            <a:extLst>
              <a:ext uri="{FF2B5EF4-FFF2-40B4-BE49-F238E27FC236}">
                <a16:creationId xmlns:a16="http://schemas.microsoft.com/office/drawing/2014/main" id="{843897E0-BA56-DED9-0D05-6606A87E4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097" y="1723348"/>
            <a:ext cx="7665270" cy="4599163"/>
          </a:xfrm>
          <a:prstGeom prst="rect">
            <a:avLst/>
          </a:prstGeom>
        </p:spPr>
      </p:pic>
      <p:pic>
        <p:nvPicPr>
          <p:cNvPr id="28" name="Picture 27" descr="A picture containing text&#10;&#10;Description automatically generated">
            <a:extLst>
              <a:ext uri="{FF2B5EF4-FFF2-40B4-BE49-F238E27FC236}">
                <a16:creationId xmlns:a16="http://schemas.microsoft.com/office/drawing/2014/main" id="{A0053072-E6B5-E142-9C43-D65C9F387C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27" t="5330"/>
          <a:stretch/>
        </p:blipFill>
        <p:spPr>
          <a:xfrm>
            <a:off x="873303" y="1972637"/>
            <a:ext cx="7340161" cy="442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8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80352"/>
            <a:ext cx="5167902" cy="507556"/>
          </a:xfrm>
        </p:spPr>
        <p:txBody>
          <a:bodyPr/>
          <a:lstStyle/>
          <a:p>
            <a:r>
              <a:rPr lang="en-US" sz="2000" dirty="0"/>
              <a:t>Model validation results -- </a:t>
            </a:r>
            <a:r>
              <a:rPr lang="en-GB" sz="1600" b="1" i="0" dirty="0">
                <a:solidFill>
                  <a:srgbClr val="262626"/>
                </a:solidFill>
                <a:effectLst/>
                <a:latin typeface="+mj-lt"/>
              </a:rPr>
              <a:t>DesAb</a:t>
            </a:r>
            <a:r>
              <a:rPr lang="en-GB" sz="1600" b="1" i="0" baseline="-25000" dirty="0">
                <a:solidFill>
                  <a:srgbClr val="262626"/>
                </a:solidFill>
                <a:effectLst/>
                <a:latin typeface="+mj-lt"/>
              </a:rPr>
              <a:t>29–36</a:t>
            </a:r>
            <a:endParaRPr lang="en-US" sz="1600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6C24AF6-C408-8904-4A7E-088E4651E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134" y="919978"/>
            <a:ext cx="3425860" cy="5416864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1957E40-90B7-C003-3469-E1A99A798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25" y="1487908"/>
            <a:ext cx="2543276" cy="1737906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C3CD10C6-1384-D12A-3559-840B092C4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14" y="3628410"/>
            <a:ext cx="4115793" cy="24504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605D02-25FC-DE3C-2F3A-40F5FD2DC9C4}"/>
              </a:ext>
            </a:extLst>
          </p:cNvPr>
          <p:cNvSpPr txBox="1"/>
          <p:nvPr/>
        </p:nvSpPr>
        <p:spPr>
          <a:xfrm>
            <a:off x="416103" y="3214283"/>
            <a:ext cx="38682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i="0" dirty="0">
                <a:solidFill>
                  <a:srgbClr val="212121"/>
                </a:solidFill>
                <a:effectLst/>
                <a:latin typeface="BlinkMacSystemFont"/>
              </a:rPr>
              <a:t>Fig. 1. Aprile, F. A., </a:t>
            </a:r>
            <a:r>
              <a:rPr lang="it-IT" sz="1100" b="0" i="0" dirty="0" err="1">
                <a:solidFill>
                  <a:srgbClr val="212121"/>
                </a:solidFill>
                <a:effectLst/>
                <a:latin typeface="BlinkMacSystemFont"/>
              </a:rPr>
              <a:t>Sormanni</a:t>
            </a:r>
            <a:r>
              <a:rPr lang="it-IT" sz="1100" b="0" i="0" dirty="0">
                <a:solidFill>
                  <a:srgbClr val="212121"/>
                </a:solidFill>
                <a:effectLst/>
                <a:latin typeface="BlinkMacSystemFont"/>
              </a:rPr>
              <a:t>, P et al. 2017</a:t>
            </a:r>
            <a:r>
              <a:rPr lang="en-GB" sz="1100" dirty="0">
                <a:solidFill>
                  <a:srgbClr val="212121"/>
                </a:solidFill>
                <a:latin typeface="BlinkMacSystemFont"/>
              </a:rPr>
              <a:t>. SCIENCE ADVANCES. </a:t>
            </a:r>
            <a:endParaRPr lang="en-GB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AC1485-EA30-545B-A09D-0DC223ABA094}"/>
              </a:ext>
            </a:extLst>
          </p:cNvPr>
          <p:cNvSpPr txBox="1"/>
          <p:nvPr/>
        </p:nvSpPr>
        <p:spPr>
          <a:xfrm>
            <a:off x="457199" y="6075232"/>
            <a:ext cx="4042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i="0" dirty="0" err="1">
                <a:solidFill>
                  <a:srgbClr val="212121"/>
                </a:solidFill>
                <a:effectLst/>
                <a:latin typeface="BlinkMacSystemFont"/>
              </a:rPr>
              <a:t>Table</a:t>
            </a:r>
            <a:r>
              <a:rPr lang="it-IT" sz="1100" b="0" i="0" dirty="0">
                <a:solidFill>
                  <a:srgbClr val="212121"/>
                </a:solidFill>
                <a:effectLst/>
                <a:latin typeface="BlinkMacSystemFont"/>
              </a:rPr>
              <a:t> 1. Aprile, F. A., </a:t>
            </a:r>
            <a:r>
              <a:rPr lang="it-IT" sz="1100" b="0" i="0" dirty="0" err="1">
                <a:solidFill>
                  <a:srgbClr val="212121"/>
                </a:solidFill>
                <a:effectLst/>
                <a:latin typeface="BlinkMacSystemFont"/>
              </a:rPr>
              <a:t>Sormanni</a:t>
            </a:r>
            <a:r>
              <a:rPr lang="it-IT" sz="1100" b="0" i="0" dirty="0">
                <a:solidFill>
                  <a:srgbClr val="212121"/>
                </a:solidFill>
                <a:effectLst/>
                <a:latin typeface="BlinkMacSystemFont"/>
              </a:rPr>
              <a:t>, P et al. 2017</a:t>
            </a:r>
            <a:r>
              <a:rPr lang="en-GB" sz="1100" dirty="0">
                <a:solidFill>
                  <a:srgbClr val="212121"/>
                </a:solidFill>
                <a:latin typeface="BlinkMacSystemFont"/>
              </a:rPr>
              <a:t>. SCIENCE ADVANCES. </a:t>
            </a:r>
            <a:endParaRPr lang="en-GB" sz="11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9D83AA-418C-1730-401F-F29B156616CC}"/>
              </a:ext>
            </a:extLst>
          </p:cNvPr>
          <p:cNvSpPr/>
          <p:nvPr/>
        </p:nvSpPr>
        <p:spPr>
          <a:xfrm>
            <a:off x="416104" y="4795837"/>
            <a:ext cx="3920152" cy="2833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1F8DCB-D50A-10D2-45F2-8757B82EF9AF}"/>
              </a:ext>
            </a:extLst>
          </p:cNvPr>
          <p:cNvSpPr/>
          <p:nvPr/>
        </p:nvSpPr>
        <p:spPr>
          <a:xfrm>
            <a:off x="2350212" y="1995464"/>
            <a:ext cx="453709" cy="633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D4F504-99B5-E621-207B-603B99F78148}"/>
              </a:ext>
            </a:extLst>
          </p:cNvPr>
          <p:cNvSpPr/>
          <p:nvPr/>
        </p:nvSpPr>
        <p:spPr>
          <a:xfrm>
            <a:off x="5343134" y="5188449"/>
            <a:ext cx="3107361" cy="1284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71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526" y="1234130"/>
            <a:ext cx="6281732" cy="507556"/>
          </a:xfrm>
        </p:spPr>
        <p:txBody>
          <a:bodyPr/>
          <a:lstStyle/>
          <a:p>
            <a:r>
              <a:rPr lang="en-US" sz="2000" dirty="0"/>
              <a:t>Model simulations on </a:t>
            </a:r>
            <a:r>
              <a:rPr lang="el-GR" sz="2000" i="0" dirty="0">
                <a:solidFill>
                  <a:schemeClr val="tx2"/>
                </a:solidFill>
                <a:effectLst/>
                <a:latin typeface="+mj-lt"/>
              </a:rPr>
              <a:t>α</a:t>
            </a:r>
            <a:r>
              <a:rPr lang="en-GB" sz="2000" i="0" dirty="0">
                <a:solidFill>
                  <a:schemeClr val="tx2"/>
                </a:solidFill>
                <a:effectLst/>
                <a:latin typeface="+mj-lt"/>
              </a:rPr>
              <a:t>-Synuclein, A</a:t>
            </a:r>
            <a:r>
              <a:rPr lang="el-GR" sz="2000" i="0" dirty="0">
                <a:solidFill>
                  <a:schemeClr val="tx2"/>
                </a:solidFill>
                <a:effectLst/>
                <a:latin typeface="+mj-lt"/>
              </a:rPr>
              <a:t>β</a:t>
            </a:r>
            <a:r>
              <a:rPr lang="en-GB" sz="2000" i="0" dirty="0">
                <a:solidFill>
                  <a:schemeClr val="tx2"/>
                </a:solidFill>
                <a:effectLst/>
                <a:latin typeface="+mj-lt"/>
              </a:rPr>
              <a:t>42, IAPP </a:t>
            </a:r>
            <a:endParaRPr lang="en-US" sz="20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0FA95765-EF17-0A4B-7FEE-F7826962D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32" y="1839386"/>
            <a:ext cx="2606040" cy="3901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EF0468-0820-1E7B-595A-01E65304B8CB}"/>
              </a:ext>
            </a:extLst>
          </p:cNvPr>
          <p:cNvSpPr txBox="1"/>
          <p:nvPr/>
        </p:nvSpPr>
        <p:spPr>
          <a:xfrm>
            <a:off x="473526" y="5842062"/>
            <a:ext cx="40070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i="0" dirty="0">
                <a:solidFill>
                  <a:srgbClr val="212121"/>
                </a:solidFill>
                <a:effectLst/>
                <a:latin typeface="BlinkMacSystemFont"/>
              </a:rPr>
              <a:t>Fig. S1. </a:t>
            </a:r>
            <a:r>
              <a:rPr lang="it-IT" sz="1100" b="0" i="0" dirty="0" err="1">
                <a:solidFill>
                  <a:srgbClr val="212121"/>
                </a:solidFill>
                <a:effectLst/>
                <a:latin typeface="BlinkMacSystemFont"/>
              </a:rPr>
              <a:t>Sormanni</a:t>
            </a:r>
            <a:r>
              <a:rPr lang="it-IT" sz="1100" b="0" i="0" dirty="0">
                <a:solidFill>
                  <a:srgbClr val="212121"/>
                </a:solidFill>
                <a:effectLst/>
                <a:latin typeface="BlinkMacSystemFont"/>
              </a:rPr>
              <a:t>, P., Aprile, F. A., &amp; Vendruscolo, M. 2015</a:t>
            </a:r>
            <a:r>
              <a:rPr lang="en-GB" sz="1100" dirty="0">
                <a:solidFill>
                  <a:srgbClr val="212121"/>
                </a:solidFill>
                <a:latin typeface="BlinkMacSystemFont"/>
              </a:rPr>
              <a:t>. PNAS. 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125663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141263"/>
            <a:ext cx="6302830" cy="312962"/>
          </a:xfrm>
        </p:spPr>
        <p:txBody>
          <a:bodyPr/>
          <a:lstStyle/>
          <a:p>
            <a:r>
              <a:rPr lang="en-US" sz="2000" dirty="0"/>
              <a:t>Model interpretation – amino acid embeddings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E0FB1FC9-DB5B-7FE9-18F9-19F305768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70" y="1813296"/>
            <a:ext cx="8212147" cy="4019172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FB8264C1-FD8D-EC72-F5F8-4B80DCB16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40" y="1482641"/>
            <a:ext cx="7770373" cy="466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6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527" y="1234130"/>
            <a:ext cx="5807530" cy="507556"/>
          </a:xfrm>
        </p:spPr>
        <p:txBody>
          <a:bodyPr/>
          <a:lstStyle/>
          <a:p>
            <a:r>
              <a:rPr lang="en-US" sz="2000" dirty="0"/>
              <a:t>Model interpretation – attention visualization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94B3ECC-A6E3-E3AC-339B-BACD013A3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0"/>
          <a:stretch/>
        </p:blipFill>
        <p:spPr>
          <a:xfrm>
            <a:off x="538133" y="1990164"/>
            <a:ext cx="8067734" cy="3455434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3A757344-1DBE-BB14-BB43-68B9A6D66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33" y="1997523"/>
            <a:ext cx="8001058" cy="3448075"/>
          </a:xfrm>
          <a:prstGeom prst="rect">
            <a:avLst/>
          </a:prstGeom>
        </p:spPr>
      </p:pic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EC88147E-AD2C-ACF4-390A-F5BEC7C1C5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0"/>
          <a:stretch/>
        </p:blipFill>
        <p:spPr>
          <a:xfrm>
            <a:off x="473527" y="1997523"/>
            <a:ext cx="8048684" cy="35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526" y="1234130"/>
            <a:ext cx="4242311" cy="507556"/>
          </a:xfrm>
        </p:spPr>
        <p:txBody>
          <a:bodyPr/>
          <a:lstStyle/>
          <a:p>
            <a:r>
              <a:rPr lang="en-US" sz="2000" dirty="0"/>
              <a:t>Advantages of Transformer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77FE0-34E7-4648-081F-890993790CA9}"/>
              </a:ext>
            </a:extLst>
          </p:cNvPr>
          <p:cNvSpPr txBox="1"/>
          <p:nvPr/>
        </p:nvSpPr>
        <p:spPr>
          <a:xfrm>
            <a:off x="262902" y="1890444"/>
            <a:ext cx="8793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Capable of generating peptides for any target sequence (Max length 8, potentially longer)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B8A8E8-4077-A34F-EB73-9FD458C41520}"/>
              </a:ext>
            </a:extLst>
          </p:cNvPr>
          <p:cNvSpPr txBox="1"/>
          <p:nvPr/>
        </p:nvSpPr>
        <p:spPr>
          <a:xfrm>
            <a:off x="262902" y="2327912"/>
            <a:ext cx="617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Capable of generating a diverse range of peptides for experiments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5C318A-CAAF-582D-BFD2-36A6835F6CC2}"/>
              </a:ext>
            </a:extLst>
          </p:cNvPr>
          <p:cNvSpPr txBox="1"/>
          <p:nvPr/>
        </p:nvSpPr>
        <p:spPr>
          <a:xfrm>
            <a:off x="262902" y="2765380"/>
            <a:ext cx="678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Capable of generating infinite peptides that are ranked with a probability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FEFDBC-E42E-ECB1-5673-2B1BFB34D3B1}"/>
              </a:ext>
            </a:extLst>
          </p:cNvPr>
          <p:cNvSpPr txBox="1"/>
          <p:nvPr/>
        </p:nvSpPr>
        <p:spPr>
          <a:xfrm>
            <a:off x="273990" y="4919176"/>
            <a:ext cx="7221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 lot improvement could be done if incorporating biology knowledge and lab results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DE5A71-1E78-CBE6-887F-40556FA34FDE}"/>
              </a:ext>
            </a:extLst>
          </p:cNvPr>
          <p:cNvSpPr txBox="1"/>
          <p:nvPr/>
        </p:nvSpPr>
        <p:spPr>
          <a:xfrm>
            <a:off x="262902" y="3204421"/>
            <a:ext cx="6785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Efficient algorithm for greedy prediction and sampling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C2E4BE-8D86-3FDF-EB80-B8DA5975496B}"/>
              </a:ext>
            </a:extLst>
          </p:cNvPr>
          <p:cNvSpPr txBox="1"/>
          <p:nvPr/>
        </p:nvSpPr>
        <p:spPr>
          <a:xfrm>
            <a:off x="273990" y="3707976"/>
            <a:ext cx="8596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Potential to finetune this model to do downstream tasks (hydrogen bonding pattern prediction, parallel/anti prediction, any other biochemical property prediction, etc)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338D19-ADDF-E171-79F1-BB4473CCE381}"/>
              </a:ext>
            </a:extLst>
          </p:cNvPr>
          <p:cNvSpPr txBox="1"/>
          <p:nvPr/>
        </p:nvSpPr>
        <p:spPr>
          <a:xfrm>
            <a:off x="273990" y="4424460"/>
            <a:ext cx="8596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Potential to </a:t>
            </a:r>
            <a:r>
              <a:rPr lang="en-US" altLang="zh-CN" sz="1400" dirty="0"/>
              <a:t>model </a:t>
            </a:r>
            <a:r>
              <a:rPr lang="en-US" altLang="zh-CN" sz="1400"/>
              <a:t>other interactions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0627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526" y="1234130"/>
            <a:ext cx="4242311" cy="507556"/>
          </a:xfrm>
        </p:spPr>
        <p:txBody>
          <a:bodyPr/>
          <a:lstStyle/>
          <a:p>
            <a:r>
              <a:rPr lang="en-US" sz="2000" dirty="0"/>
              <a:t>Open questions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9EAE5C-8156-7C92-C98A-CA556B1D7F97}"/>
              </a:ext>
            </a:extLst>
          </p:cNvPr>
          <p:cNvSpPr txBox="1"/>
          <p:nvPr/>
        </p:nvSpPr>
        <p:spPr>
          <a:xfrm>
            <a:off x="473525" y="1853255"/>
            <a:ext cx="7596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does this model perform in lab?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does this model compare to cascade method in practice? </a:t>
            </a:r>
          </a:p>
        </p:txBody>
      </p:sp>
    </p:spTree>
    <p:extLst>
      <p:ext uri="{BB962C8B-B14F-4D97-AF65-F5344CB8AC3E}">
        <p14:creationId xmlns:p14="http://schemas.microsoft.com/office/powerpoint/2010/main" val="2833766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527" y="1234130"/>
            <a:ext cx="2958042" cy="507556"/>
          </a:xfrm>
        </p:spPr>
        <p:txBody>
          <a:bodyPr/>
          <a:lstStyle/>
          <a:p>
            <a:r>
              <a:rPr lang="en-US" sz="2000" dirty="0"/>
              <a:t>Supplementary Figure 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B6461574-13DD-A138-DAE5-7178977F79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8" t="5117" r="3594" b="5196"/>
          <a:stretch/>
        </p:blipFill>
        <p:spPr>
          <a:xfrm>
            <a:off x="1019696" y="1677821"/>
            <a:ext cx="6799810" cy="438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50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4130"/>
            <a:ext cx="1556657" cy="507556"/>
          </a:xfrm>
        </p:spPr>
        <p:txBody>
          <a:bodyPr/>
          <a:lstStyle/>
          <a:p>
            <a:r>
              <a:rPr lang="en-US" sz="2000" dirty="0"/>
              <a:t>Motivation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Company name&#10;&#10;Description automatically generated with medium confidence">
            <a:extLst>
              <a:ext uri="{FF2B5EF4-FFF2-40B4-BE49-F238E27FC236}">
                <a16:creationId xmlns:a16="http://schemas.microsoft.com/office/drawing/2014/main" id="{F8E177E8-2467-2523-48E7-E4F41EA52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71" y="1965663"/>
            <a:ext cx="3755401" cy="22023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EF0255-D2BB-4E23-5EF8-AAA4AF64A81E}"/>
              </a:ext>
            </a:extLst>
          </p:cNvPr>
          <p:cNvSpPr txBox="1"/>
          <p:nvPr/>
        </p:nvSpPr>
        <p:spPr>
          <a:xfrm>
            <a:off x="457200" y="4185261"/>
            <a:ext cx="3886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i="0" dirty="0">
                <a:solidFill>
                  <a:srgbClr val="212121"/>
                </a:solidFill>
                <a:effectLst/>
                <a:latin typeface="BlinkMacSystemFont"/>
              </a:rPr>
              <a:t>Fig. 1. </a:t>
            </a:r>
            <a:r>
              <a:rPr lang="it-IT" sz="1100" b="0" i="0" dirty="0" err="1">
                <a:solidFill>
                  <a:srgbClr val="212121"/>
                </a:solidFill>
                <a:effectLst/>
                <a:latin typeface="BlinkMacSystemFont"/>
              </a:rPr>
              <a:t>Sormanni</a:t>
            </a:r>
            <a:r>
              <a:rPr lang="it-IT" sz="1100" b="0" i="0" dirty="0">
                <a:solidFill>
                  <a:srgbClr val="212121"/>
                </a:solidFill>
                <a:effectLst/>
                <a:latin typeface="BlinkMacSystemFont"/>
              </a:rPr>
              <a:t>, P., Aprile, F. A., &amp; Vendruscolo, M. 2015</a:t>
            </a:r>
            <a:r>
              <a:rPr lang="en-GB" sz="1100" dirty="0">
                <a:solidFill>
                  <a:srgbClr val="212121"/>
                </a:solidFill>
                <a:latin typeface="BlinkMacSystemFont"/>
              </a:rPr>
              <a:t>. PNAS. </a:t>
            </a:r>
            <a:endParaRPr lang="en-GB" sz="11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3EB45B0-D263-CA5A-795B-536A914C6855}"/>
              </a:ext>
            </a:extLst>
          </p:cNvPr>
          <p:cNvSpPr txBox="1">
            <a:spLocks/>
          </p:cNvSpPr>
          <p:nvPr/>
        </p:nvSpPr>
        <p:spPr>
          <a:xfrm>
            <a:off x="457200" y="4446871"/>
            <a:ext cx="1556657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/>
              <a:t>Objective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39793-CE50-E081-D194-83567D492E64}"/>
              </a:ext>
            </a:extLst>
          </p:cNvPr>
          <p:cNvSpPr txBox="1"/>
          <p:nvPr/>
        </p:nvSpPr>
        <p:spPr>
          <a:xfrm>
            <a:off x="402771" y="5006060"/>
            <a:ext cx="8284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For </a:t>
            </a:r>
            <a:r>
              <a:rPr lang="en-GB" sz="1600" u="sng" dirty="0"/>
              <a:t>arbitrary</a:t>
            </a:r>
            <a:r>
              <a:rPr lang="en-GB" sz="1600" dirty="0"/>
              <a:t> target sequence (within length 8), a model that provides </a:t>
            </a:r>
            <a:r>
              <a:rPr lang="en-GB" sz="1600" u="sng" dirty="0"/>
              <a:t>diverse</a:t>
            </a:r>
            <a:r>
              <a:rPr lang="en-GB" sz="1600" dirty="0"/>
              <a:t> </a:t>
            </a:r>
            <a:r>
              <a:rPr lang="en-GB" sz="1600" u="sng" dirty="0"/>
              <a:t>ranked</a:t>
            </a:r>
            <a:r>
              <a:rPr lang="en-GB" sz="1600" dirty="0"/>
              <a:t> complementary peptides that mimics PDB </a:t>
            </a:r>
            <a:r>
              <a:rPr lang="el-GR" sz="1600" u="sng" dirty="0"/>
              <a:t>β</a:t>
            </a:r>
            <a:r>
              <a:rPr lang="en-GB" sz="1600" u="sng" dirty="0"/>
              <a:t>-strand interaction</a:t>
            </a:r>
            <a:r>
              <a:rPr lang="en-GB" sz="1600" dirty="0"/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0BD1B-4DFA-8587-8419-79DBEA5C7ABF}"/>
              </a:ext>
            </a:extLst>
          </p:cNvPr>
          <p:cNvSpPr txBox="1"/>
          <p:nvPr/>
        </p:nvSpPr>
        <p:spPr>
          <a:xfrm>
            <a:off x="402772" y="1827163"/>
            <a:ext cx="1556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Cascade method</a:t>
            </a:r>
          </a:p>
        </p:txBody>
      </p:sp>
    </p:spTree>
    <p:extLst>
      <p:ext uri="{BB962C8B-B14F-4D97-AF65-F5344CB8AC3E}">
        <p14:creationId xmlns:p14="http://schemas.microsoft.com/office/powerpoint/2010/main" val="3317963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4130"/>
            <a:ext cx="2618014" cy="507556"/>
          </a:xfrm>
        </p:spPr>
        <p:txBody>
          <a:bodyPr/>
          <a:lstStyle/>
          <a:p>
            <a:r>
              <a:rPr lang="en-US" sz="2000" dirty="0"/>
              <a:t>Current Work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681" y="1896907"/>
            <a:ext cx="6638056" cy="1961861"/>
          </a:xfrm>
        </p:spPr>
        <p:txBody>
          <a:bodyPr/>
          <a:lstStyle/>
          <a:p>
            <a:r>
              <a:rPr lang="en-US" dirty="0"/>
              <a:t>PDB Data preparation</a:t>
            </a:r>
          </a:p>
          <a:p>
            <a:r>
              <a:rPr lang="en-US" dirty="0"/>
              <a:t>Model architecture</a:t>
            </a:r>
          </a:p>
          <a:p>
            <a:r>
              <a:rPr lang="en-US" dirty="0"/>
              <a:t>Model validation results</a:t>
            </a:r>
          </a:p>
          <a:p>
            <a:r>
              <a:rPr lang="en-US" dirty="0"/>
              <a:t>Model simulations on </a:t>
            </a:r>
            <a:r>
              <a:rPr lang="el-GR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α</a:t>
            </a:r>
            <a:r>
              <a:rPr lang="en-GB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-Synuclein, A</a:t>
            </a:r>
            <a:r>
              <a:rPr lang="el-GR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β</a:t>
            </a:r>
            <a:r>
              <a:rPr lang="en-GB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42, IAPP </a:t>
            </a:r>
            <a:endParaRPr lang="en-US" dirty="0"/>
          </a:p>
          <a:p>
            <a:r>
              <a:rPr lang="en-US" dirty="0"/>
              <a:t>Model interpretability</a:t>
            </a:r>
          </a:p>
          <a:p>
            <a:r>
              <a:rPr lang="en-US" dirty="0"/>
              <a:t>Discussion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84545518-33B8-C452-8059-667301E95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39" y="4125144"/>
            <a:ext cx="3114098" cy="1731517"/>
          </a:xfrm>
          <a:prstGeom prst="rect">
            <a:avLst/>
          </a:prstGeom>
        </p:spPr>
      </p:pic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9C3320D4-F93B-4673-779A-39452B5EA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699" y="4125143"/>
            <a:ext cx="3007879" cy="168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87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922" y="1195155"/>
            <a:ext cx="2103664" cy="507556"/>
          </a:xfrm>
        </p:spPr>
        <p:txBody>
          <a:bodyPr/>
          <a:lstStyle/>
          <a:p>
            <a:r>
              <a:rPr lang="en-US" sz="2000" dirty="0"/>
              <a:t>Data preparation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319B9318-9474-0FDC-099E-F4765609D3AE}"/>
              </a:ext>
            </a:extLst>
          </p:cNvPr>
          <p:cNvSpPr/>
          <p:nvPr/>
        </p:nvSpPr>
        <p:spPr>
          <a:xfrm>
            <a:off x="669472" y="1879157"/>
            <a:ext cx="1894114" cy="678986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Original data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5C36B1F6-A6FA-5B2B-40D5-23B67E3BE0C6}"/>
              </a:ext>
            </a:extLst>
          </p:cNvPr>
          <p:cNvSpPr/>
          <p:nvPr/>
        </p:nvSpPr>
        <p:spPr>
          <a:xfrm>
            <a:off x="541563" y="3323669"/>
            <a:ext cx="2235070" cy="789214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Processed data (2105108 samples)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099BE683-E0A6-E401-871C-6E8B3301E174}"/>
              </a:ext>
            </a:extLst>
          </p:cNvPr>
          <p:cNvSpPr/>
          <p:nvPr/>
        </p:nvSpPr>
        <p:spPr>
          <a:xfrm>
            <a:off x="541563" y="4983859"/>
            <a:ext cx="2235071" cy="678986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Training data (2100108 samples)</a:t>
            </a: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23709669-7B9F-DF76-54ED-8556888EA677}"/>
              </a:ext>
            </a:extLst>
          </p:cNvPr>
          <p:cNvSpPr/>
          <p:nvPr/>
        </p:nvSpPr>
        <p:spPr>
          <a:xfrm>
            <a:off x="3024233" y="4194217"/>
            <a:ext cx="2783592" cy="678986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Test data 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(5000 length-8 samples)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CF3394A-F5C8-3531-A6D3-DE49FC65FC4A}"/>
              </a:ext>
            </a:extLst>
          </p:cNvPr>
          <p:cNvSpPr/>
          <p:nvPr/>
        </p:nvSpPr>
        <p:spPr>
          <a:xfrm>
            <a:off x="1518558" y="2643193"/>
            <a:ext cx="195942" cy="59871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E2A324AB-9D7C-E001-6C68-01E985092260}"/>
              </a:ext>
            </a:extLst>
          </p:cNvPr>
          <p:cNvSpPr/>
          <p:nvPr/>
        </p:nvSpPr>
        <p:spPr>
          <a:xfrm>
            <a:off x="1506312" y="4274489"/>
            <a:ext cx="195942" cy="59871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99F9FE36-2BF1-8B71-C892-6F205FB88759}"/>
              </a:ext>
            </a:extLst>
          </p:cNvPr>
          <p:cNvSpPr/>
          <p:nvPr/>
        </p:nvSpPr>
        <p:spPr>
          <a:xfrm rot="5400000">
            <a:off x="3531346" y="3096262"/>
            <a:ext cx="435427" cy="1534109"/>
          </a:xfrm>
          <a:prstGeom prst="bentArrow">
            <a:avLst>
              <a:gd name="adj1" fmla="val 24667"/>
              <a:gd name="adj2" fmla="val 21023"/>
              <a:gd name="adj3" fmla="val 25000"/>
              <a:gd name="adj4" fmla="val 22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ECA21B77-3396-AA0D-5DB6-46241026C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944813"/>
              </p:ext>
            </p:extLst>
          </p:nvPr>
        </p:nvGraphicFramePr>
        <p:xfrm>
          <a:off x="2942478" y="1702711"/>
          <a:ext cx="6052458" cy="411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046">
                  <a:extLst>
                    <a:ext uri="{9D8B030D-6E8A-4147-A177-3AD203B41FA5}">
                      <a16:colId xmlns:a16="http://schemas.microsoft.com/office/drawing/2014/main" val="4151649013"/>
                    </a:ext>
                  </a:extLst>
                </a:gridCol>
                <a:gridCol w="1165126">
                  <a:extLst>
                    <a:ext uri="{9D8B030D-6E8A-4147-A177-3AD203B41FA5}">
                      <a16:colId xmlns:a16="http://schemas.microsoft.com/office/drawing/2014/main" val="4259553856"/>
                    </a:ext>
                  </a:extLst>
                </a:gridCol>
                <a:gridCol w="631371">
                  <a:extLst>
                    <a:ext uri="{9D8B030D-6E8A-4147-A177-3AD203B41FA5}">
                      <a16:colId xmlns:a16="http://schemas.microsoft.com/office/drawing/2014/main" val="930266243"/>
                    </a:ext>
                  </a:extLst>
                </a:gridCol>
                <a:gridCol w="957943">
                  <a:extLst>
                    <a:ext uri="{9D8B030D-6E8A-4147-A177-3AD203B41FA5}">
                      <a16:colId xmlns:a16="http://schemas.microsoft.com/office/drawing/2014/main" val="3500943966"/>
                    </a:ext>
                  </a:extLst>
                </a:gridCol>
                <a:gridCol w="1834243">
                  <a:extLst>
                    <a:ext uri="{9D8B030D-6E8A-4147-A177-3AD203B41FA5}">
                      <a16:colId xmlns:a16="http://schemas.microsoft.com/office/drawing/2014/main" val="4083059189"/>
                    </a:ext>
                  </a:extLst>
                </a:gridCol>
                <a:gridCol w="549729">
                  <a:extLst>
                    <a:ext uri="{9D8B030D-6E8A-4147-A177-3AD203B41FA5}">
                      <a16:colId xmlns:a16="http://schemas.microsoft.com/office/drawing/2014/main" val="1233263261"/>
                    </a:ext>
                  </a:extLst>
                </a:gridCol>
              </a:tblGrid>
              <a:tr h="623547">
                <a:tc>
                  <a:txBody>
                    <a:bodyPr/>
                    <a:lstStyle/>
                    <a:p>
                      <a:r>
                        <a:rPr lang="en-GB" sz="1000" dirty="0"/>
                        <a:t> Target sequence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Complementary peptides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Promiscuity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Hydrogen bond 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793172"/>
                  </a:ext>
                </a:extLst>
              </a:tr>
              <a:tr h="368460">
                <a:tc>
                  <a:txBody>
                    <a:bodyPr/>
                    <a:lstStyle/>
                    <a:p>
                      <a:r>
                        <a:rPr lang="en-GB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PQI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(None, None), (-1, 1), (None, None)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84794"/>
                  </a:ext>
                </a:extLst>
              </a:tr>
              <a:tr h="368460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YGC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(None, None), (-1, 1), (None, None)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027098"/>
                  </a:ext>
                </a:extLst>
              </a:tr>
              <a:tr h="368460"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IGG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(None, None), (-1, 1), (None, None)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857112"/>
                  </a:ext>
                </a:extLst>
              </a:tr>
              <a:tr h="368460"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VTG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(None, None), (-1, 1), (None, None)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735007"/>
                  </a:ext>
                </a:extLst>
              </a:tr>
              <a:tr h="368460"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ELR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(None, None), (-1, 1), (None, None)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1326"/>
                  </a:ext>
                </a:extLst>
              </a:tr>
              <a:tr h="729479">
                <a:tc>
                  <a:txBody>
                    <a:bodyPr/>
                    <a:lstStyle/>
                    <a:p>
                      <a:r>
                        <a:rPr lang="en-GB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MLGVTFE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ALSFETK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(None, None), (0, 0), (None, None), (0, 0), (None, None), (0, 0), (None, None)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311161"/>
                  </a:ext>
                </a:extLst>
              </a:tr>
              <a:tr h="729479"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VYTKTLR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(0, 0), (None, None), (0, 0), (None, None), (0, 0), (None, None), (0, 0)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682661"/>
                  </a:ext>
                </a:extLst>
              </a:tr>
            </a:tbl>
          </a:graphicData>
        </a:graphic>
      </p:graphicFrame>
      <p:graphicFrame>
        <p:nvGraphicFramePr>
          <p:cNvPr id="22" name="Table 18">
            <a:extLst>
              <a:ext uri="{FF2B5EF4-FFF2-40B4-BE49-F238E27FC236}">
                <a16:creationId xmlns:a16="http://schemas.microsoft.com/office/drawing/2014/main" id="{F2B2464B-3E22-62CD-AE5F-831F6504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261189"/>
              </p:ext>
            </p:extLst>
          </p:nvPr>
        </p:nvGraphicFramePr>
        <p:xfrm>
          <a:off x="2954724" y="1702710"/>
          <a:ext cx="3509963" cy="4110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895">
                  <a:extLst>
                    <a:ext uri="{9D8B030D-6E8A-4147-A177-3AD203B41FA5}">
                      <a16:colId xmlns:a16="http://schemas.microsoft.com/office/drawing/2014/main" val="4151649013"/>
                    </a:ext>
                  </a:extLst>
                </a:gridCol>
                <a:gridCol w="1260534">
                  <a:extLst>
                    <a:ext uri="{9D8B030D-6E8A-4147-A177-3AD203B41FA5}">
                      <a16:colId xmlns:a16="http://schemas.microsoft.com/office/drawing/2014/main" val="4259553856"/>
                    </a:ext>
                  </a:extLst>
                </a:gridCol>
                <a:gridCol w="1260534">
                  <a:extLst>
                    <a:ext uri="{9D8B030D-6E8A-4147-A177-3AD203B41FA5}">
                      <a16:colId xmlns:a16="http://schemas.microsoft.com/office/drawing/2014/main" val="3378242704"/>
                    </a:ext>
                  </a:extLst>
                </a:gridCol>
              </a:tblGrid>
              <a:tr h="635102">
                <a:tc>
                  <a:txBody>
                    <a:bodyPr/>
                    <a:lstStyle/>
                    <a:p>
                      <a:r>
                        <a:rPr lang="en-GB" sz="1000" dirty="0"/>
                        <a:t> Target sequence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Complementary peptides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solidFill>
                            <a:srgbClr val="FF0000"/>
                          </a:solidFill>
                        </a:rPr>
                        <a:t>Importance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793172"/>
                  </a:ext>
                </a:extLst>
              </a:tr>
              <a:tr h="375289">
                <a:tc>
                  <a:txBody>
                    <a:bodyPr/>
                    <a:lstStyle/>
                    <a:p>
                      <a:r>
                        <a:rPr lang="en-GB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PQI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ADY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8.82</a:t>
                      </a:r>
                      <a:endParaRPr lang="en-GB" sz="1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84794"/>
                  </a:ext>
                </a:extLst>
              </a:tr>
              <a:tr h="40358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PQI</a:t>
                      </a:r>
                      <a:endParaRPr lang="en-GB" sz="1000" dirty="0"/>
                    </a:p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YGC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8.76</a:t>
                      </a:r>
                      <a:endParaRPr lang="en-GB" sz="1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027098"/>
                  </a:ext>
                </a:extLst>
              </a:tr>
              <a:tr h="40358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PQI</a:t>
                      </a:r>
                      <a:endParaRPr lang="en-GB" sz="1000" dirty="0"/>
                    </a:p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IGG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7.74</a:t>
                      </a:r>
                      <a:endParaRPr lang="en-GB" sz="1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857112"/>
                  </a:ext>
                </a:extLst>
              </a:tr>
              <a:tr h="40358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PQI</a:t>
                      </a:r>
                      <a:endParaRPr lang="en-GB" sz="1000" dirty="0"/>
                    </a:p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VTG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7.23</a:t>
                      </a:r>
                      <a:endParaRPr lang="en-GB" sz="1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735007"/>
                  </a:ext>
                </a:extLst>
              </a:tr>
              <a:tr h="40358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PQI</a:t>
                      </a:r>
                      <a:endParaRPr lang="en-GB" sz="1000" dirty="0"/>
                    </a:p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ELR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6.75</a:t>
                      </a:r>
                      <a:endParaRPr lang="en-GB" sz="1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1326"/>
                  </a:ext>
                </a:extLst>
              </a:tr>
              <a:tr h="742998">
                <a:tc>
                  <a:txBody>
                    <a:bodyPr/>
                    <a:lstStyle/>
                    <a:p>
                      <a:r>
                        <a:rPr lang="en-GB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MLGVTFE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ALSFETK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49.0</a:t>
                      </a:r>
                      <a:endParaRPr lang="en-GB" sz="1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311161"/>
                  </a:ext>
                </a:extLst>
              </a:tr>
              <a:tr h="742998">
                <a:tc>
                  <a:txBody>
                    <a:bodyPr/>
                    <a:lstStyle/>
                    <a:p>
                      <a:r>
                        <a:rPr lang="en-GB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MLGVTFE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VYTKTLR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49.0</a:t>
                      </a:r>
                      <a:endParaRPr lang="en-GB" sz="1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6826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324CC1-EA7B-E69B-844C-5BFB21981E9D}"/>
                  </a:ext>
                </a:extLst>
              </p:cNvPr>
              <p:cNvSpPr txBox="1"/>
              <p:nvPr/>
            </p:nvSpPr>
            <p:spPr>
              <a:xfrm>
                <a:off x="5143502" y="1244168"/>
                <a:ext cx="3103927" cy="384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0" dirty="0"/>
                  <a:t>Importance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 −0.01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324CC1-EA7B-E69B-844C-5BFB21981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02" y="1244168"/>
                <a:ext cx="3103927" cy="384336"/>
              </a:xfrm>
              <a:prstGeom prst="rect">
                <a:avLst/>
              </a:prstGeom>
              <a:blipFill>
                <a:blip r:embed="rId3"/>
                <a:stretch>
                  <a:fillRect l="-1768" t="-4762" b="-238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074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29" grpId="0"/>
      <p:bldP spid="2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4130"/>
            <a:ext cx="2618014" cy="507556"/>
          </a:xfrm>
        </p:spPr>
        <p:txBody>
          <a:bodyPr/>
          <a:lstStyle/>
          <a:p>
            <a:r>
              <a:rPr lang="en-US" sz="2000" dirty="0"/>
              <a:t>Model architecture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82E3CA1-8C73-E788-04D2-C1CE99B5B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56"/>
          <a:stretch/>
        </p:blipFill>
        <p:spPr>
          <a:xfrm>
            <a:off x="383080" y="1969923"/>
            <a:ext cx="3434443" cy="397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32D857-20A0-A431-5C4A-C112F1C7BFE2}"/>
              </a:ext>
            </a:extLst>
          </p:cNvPr>
          <p:cNvSpPr txBox="1"/>
          <p:nvPr/>
        </p:nvSpPr>
        <p:spPr>
          <a:xfrm>
            <a:off x="383080" y="1785257"/>
            <a:ext cx="298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3"/>
                </a:solidFill>
              </a:rPr>
              <a:t>Transformer architecture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592902-0CCB-0A5D-A3ED-F3F2F22112AB}"/>
              </a:ext>
            </a:extLst>
          </p:cNvPr>
          <p:cNvSpPr txBox="1"/>
          <p:nvPr/>
        </p:nvSpPr>
        <p:spPr>
          <a:xfrm>
            <a:off x="4786350" y="1785257"/>
            <a:ext cx="298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3"/>
                </a:solidFill>
              </a:rPr>
              <a:t>Transformer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30488-7FDC-CCF5-9395-591E09AEF157}"/>
              </a:ext>
            </a:extLst>
          </p:cNvPr>
          <p:cNvSpPr txBox="1"/>
          <p:nvPr/>
        </p:nvSpPr>
        <p:spPr>
          <a:xfrm>
            <a:off x="4832470" y="2351314"/>
            <a:ext cx="2737757" cy="202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GPT 1/2/3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Swin</a:t>
            </a:r>
            <a:r>
              <a:rPr lang="en-GB" dirty="0"/>
              <a:t> Transformer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FF0000"/>
                </a:solidFill>
              </a:rPr>
              <a:t>Alphafold</a:t>
            </a:r>
            <a:r>
              <a:rPr lang="en-GB" dirty="0">
                <a:solidFill>
                  <a:srgbClr val="FF0000"/>
                </a:solidFill>
              </a:rPr>
              <a:t>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FF0000"/>
                </a:solidFill>
              </a:rPr>
              <a:t>BERTology</a:t>
            </a:r>
            <a:endParaRPr lang="en-GB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62401F-212B-7FED-4BCF-3746B5BB00B7}"/>
              </a:ext>
            </a:extLst>
          </p:cNvPr>
          <p:cNvSpPr txBox="1"/>
          <p:nvPr/>
        </p:nvSpPr>
        <p:spPr>
          <a:xfrm>
            <a:off x="856609" y="5868322"/>
            <a:ext cx="2296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i="0" dirty="0">
                <a:solidFill>
                  <a:srgbClr val="212121"/>
                </a:solidFill>
                <a:effectLst/>
                <a:latin typeface="BlinkMacSystemFont"/>
              </a:rPr>
              <a:t>Fig</a:t>
            </a:r>
            <a:r>
              <a:rPr lang="it-IT" sz="1100" dirty="0">
                <a:solidFill>
                  <a:srgbClr val="212121"/>
                </a:solidFill>
                <a:latin typeface="BlinkMacSystemFont"/>
              </a:rPr>
              <a:t>ure </a:t>
            </a:r>
            <a:r>
              <a:rPr lang="it-IT" sz="1100" b="0" i="0" dirty="0">
                <a:solidFill>
                  <a:srgbClr val="212121"/>
                </a:solidFill>
                <a:effectLst/>
                <a:latin typeface="BlinkMacSystemFont"/>
              </a:rPr>
              <a:t>1. </a:t>
            </a:r>
            <a:r>
              <a:rPr lang="it-IT" sz="1100" b="0" i="0" dirty="0" err="1">
                <a:solidFill>
                  <a:srgbClr val="212121"/>
                </a:solidFill>
                <a:effectLst/>
                <a:latin typeface="BlinkMacSystemFont"/>
              </a:rPr>
              <a:t>Vaswani</a:t>
            </a:r>
            <a:r>
              <a:rPr lang="it-IT" sz="1100" dirty="0">
                <a:solidFill>
                  <a:srgbClr val="212121"/>
                </a:solidFill>
                <a:latin typeface="BlinkMacSystemFont"/>
              </a:rPr>
              <a:t> et al. </a:t>
            </a:r>
            <a:r>
              <a:rPr lang="it-IT" sz="1100" b="0" i="0" dirty="0">
                <a:solidFill>
                  <a:srgbClr val="212121"/>
                </a:solidFill>
                <a:effectLst/>
                <a:latin typeface="BlinkMacSystemFont"/>
              </a:rPr>
              <a:t>2017</a:t>
            </a:r>
            <a:r>
              <a:rPr lang="en-GB" sz="1100" dirty="0">
                <a:solidFill>
                  <a:srgbClr val="212121"/>
                </a:solidFill>
                <a:latin typeface="BlinkMacSystemFont"/>
              </a:rPr>
              <a:t>. </a:t>
            </a:r>
            <a:r>
              <a:rPr lang="en-GB" sz="1100" dirty="0" err="1">
                <a:solidFill>
                  <a:srgbClr val="212121"/>
                </a:solidFill>
                <a:latin typeface="BlinkMacSystemFont"/>
              </a:rPr>
              <a:t>arXiv</a:t>
            </a:r>
            <a:r>
              <a:rPr lang="en-GB" sz="1100" dirty="0">
                <a:solidFill>
                  <a:srgbClr val="212121"/>
                </a:solidFill>
                <a:latin typeface="BlinkMacSystemFont"/>
              </a:rPr>
              <a:t>. 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156029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35" y="1234130"/>
            <a:ext cx="4931598" cy="507556"/>
          </a:xfrm>
        </p:spPr>
        <p:txBody>
          <a:bodyPr/>
          <a:lstStyle/>
          <a:p>
            <a:r>
              <a:rPr lang="en-US" sz="2000" dirty="0"/>
              <a:t>Model architecture – probabilistic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88F12F4-2A1E-7119-3BBE-C045BF6DDD6E}"/>
                  </a:ext>
                </a:extLst>
              </p:cNvPr>
              <p:cNvSpPr txBox="1"/>
              <p:nvPr/>
            </p:nvSpPr>
            <p:spPr>
              <a:xfrm>
                <a:off x="462335" y="1983397"/>
                <a:ext cx="4479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𝑃𝑟𝑜𝑏</m:t>
                      </m:r>
                      <m:r>
                        <a:rPr lang="en-GB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（"/>
                          <m:endChr m:val="｜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altLang="zh-CN" i="1">
                              <a:latin typeface="Cambria Math" panose="02040503050406030204" pitchFamily="18" charset="0"/>
                            </a:rPr>
                            <m:t>𝐶𝑜𝑚𝑝𝑙𝑒𝑚𝑒𝑛𝑡𝑎𝑟𝑦</m:t>
                          </m:r>
                          <m:r>
                            <a:rPr lang="en-GB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altLang="zh-CN" i="1">
                              <a:latin typeface="Cambria Math" panose="02040503050406030204" pitchFamily="18" charset="0"/>
                            </a:rPr>
                            <m:t>𝑝𝑒𝑝𝑡𝑖𝑑𝑒𝑠</m:t>
                          </m:r>
                          <m:r>
                            <a:rPr lang="en-GB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altLang="zh-CN" b="0" i="1" smtClean="0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88F12F4-2A1E-7119-3BBE-C045BF6DD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35" y="1983397"/>
                <a:ext cx="4479532" cy="369332"/>
              </a:xfrm>
              <a:prstGeom prst="rect">
                <a:avLst/>
              </a:prstGeom>
              <a:blipFill>
                <a:blip r:embed="rId2"/>
                <a:stretch>
                  <a:fillRect r="-1769"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27EAF717-5FE0-560C-0D11-BDEE00CE0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77" y="2763749"/>
            <a:ext cx="4149890" cy="299949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BD3BF33-F2FF-1CCE-46CD-812748724AC2}"/>
              </a:ext>
            </a:extLst>
          </p:cNvPr>
          <p:cNvSpPr/>
          <p:nvPr/>
        </p:nvSpPr>
        <p:spPr>
          <a:xfrm>
            <a:off x="2768884" y="3272318"/>
            <a:ext cx="318499" cy="2619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829B71-1C69-04AA-AA2A-3B272CEDEDF8}"/>
              </a:ext>
            </a:extLst>
          </p:cNvPr>
          <p:cNvCxnSpPr/>
          <p:nvPr/>
        </p:nvCxnSpPr>
        <p:spPr>
          <a:xfrm flipV="1">
            <a:off x="3059128" y="3179850"/>
            <a:ext cx="241444" cy="1232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FDFFAC-C856-0E2E-E2F5-A99BC5E667B2}"/>
              </a:ext>
            </a:extLst>
          </p:cNvPr>
          <p:cNvSpPr txBox="1"/>
          <p:nvPr/>
        </p:nvSpPr>
        <p:spPr>
          <a:xfrm>
            <a:off x="3256909" y="3003203"/>
            <a:ext cx="1618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Most probable complementary peptide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F70C99-C7BC-FBDD-B8EA-CF0AF9EABD7C}"/>
              </a:ext>
            </a:extLst>
          </p:cNvPr>
          <p:cNvSpPr/>
          <p:nvPr/>
        </p:nvSpPr>
        <p:spPr>
          <a:xfrm>
            <a:off x="2061679" y="3701843"/>
            <a:ext cx="318499" cy="26199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26795D9-FBB1-C650-B87B-64519484CA89}"/>
              </a:ext>
            </a:extLst>
          </p:cNvPr>
          <p:cNvSpPr/>
          <p:nvPr/>
        </p:nvSpPr>
        <p:spPr>
          <a:xfrm>
            <a:off x="1700372" y="4263496"/>
            <a:ext cx="318499" cy="26199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B4B8EA-0601-84F1-2A42-C4F549E0F1E6}"/>
              </a:ext>
            </a:extLst>
          </p:cNvPr>
          <p:cNvSpPr/>
          <p:nvPr/>
        </p:nvSpPr>
        <p:spPr>
          <a:xfrm>
            <a:off x="3861369" y="4081739"/>
            <a:ext cx="318499" cy="26199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1D42D4-2242-0F5F-8571-556EECADF3A6}"/>
              </a:ext>
            </a:extLst>
          </p:cNvPr>
          <p:cNvCxnSpPr/>
          <p:nvPr/>
        </p:nvCxnSpPr>
        <p:spPr>
          <a:xfrm flipV="1">
            <a:off x="4179868" y="3989780"/>
            <a:ext cx="241444" cy="12328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F7912F-ECF5-E019-C6C4-A06B8E2F35BC}"/>
              </a:ext>
            </a:extLst>
          </p:cNvPr>
          <p:cNvSpPr txBox="1"/>
          <p:nvPr/>
        </p:nvSpPr>
        <p:spPr>
          <a:xfrm>
            <a:off x="4421312" y="3789725"/>
            <a:ext cx="2363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FFC000"/>
                </a:solidFill>
              </a:rPr>
              <a:t>Less probable, but different structured complementary peptide</a:t>
            </a:r>
          </a:p>
        </p:txBody>
      </p:sp>
    </p:spTree>
    <p:extLst>
      <p:ext uri="{BB962C8B-B14F-4D97-AF65-F5344CB8AC3E}">
        <p14:creationId xmlns:p14="http://schemas.microsoft.com/office/powerpoint/2010/main" val="277208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5" grpId="0" animBg="1"/>
      <p:bldP spid="19" grpId="0" animBg="1"/>
      <p:bldP spid="20" grpId="0" animBg="1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34" y="1234130"/>
            <a:ext cx="6888825" cy="507556"/>
          </a:xfrm>
        </p:spPr>
        <p:txBody>
          <a:bodyPr/>
          <a:lstStyle/>
          <a:p>
            <a:r>
              <a:rPr lang="en-US" sz="2000" dirty="0"/>
              <a:t>Model architecture – sampling from probabilistic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4BFB5F90-E632-5215-6595-6DBD264357E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01.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13368" y="1862722"/>
            <a:ext cx="3220948" cy="18824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3B337D-4507-5938-427C-44E0C05C8D59}"/>
              </a:ext>
            </a:extLst>
          </p:cNvPr>
          <p:cNvSpPr txBox="1"/>
          <p:nvPr/>
        </p:nvSpPr>
        <p:spPr>
          <a:xfrm>
            <a:off x="462334" y="2311778"/>
            <a:ext cx="43408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Method 1: </a:t>
            </a:r>
            <a:r>
              <a:rPr lang="en-GB" b="1" dirty="0"/>
              <a:t>Greedy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Generate one most probable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The algorithm is very efficient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5AB61-092B-7F36-05AF-2D7EAEF92AE1}"/>
              </a:ext>
            </a:extLst>
          </p:cNvPr>
          <p:cNvSpPr txBox="1"/>
          <p:nvPr/>
        </p:nvSpPr>
        <p:spPr>
          <a:xfrm>
            <a:off x="462334" y="4098544"/>
            <a:ext cx="474152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Method 2: </a:t>
            </a:r>
            <a:r>
              <a:rPr lang="en-GB" b="1" dirty="0"/>
              <a:t>Sampling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Generate infinitely many diverse ranked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The algorithm is less efficient</a:t>
            </a:r>
          </a:p>
        </p:txBody>
      </p:sp>
      <p:pic>
        <p:nvPicPr>
          <p:cNvPr id="14" name="Picture 13" descr="Text, application, table&#10;&#10;Description automatically generated">
            <a:extLst>
              <a:ext uri="{FF2B5EF4-FFF2-40B4-BE49-F238E27FC236}">
                <a16:creationId xmlns:a16="http://schemas.microsoft.com/office/drawing/2014/main" id="{C9FB6149-8DB5-5224-91F7-1F32F6F75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268" y="1664690"/>
            <a:ext cx="3412654" cy="4669947"/>
          </a:xfrm>
          <a:prstGeom prst="rect">
            <a:avLst/>
          </a:prstGeom>
        </p:spPr>
      </p:pic>
      <p:pic>
        <p:nvPicPr>
          <p:cNvPr id="21" name="Picture 20" descr="Chart, surface chart&#10;&#10;Description automatically generated">
            <a:extLst>
              <a:ext uri="{FF2B5EF4-FFF2-40B4-BE49-F238E27FC236}">
                <a16:creationId xmlns:a16="http://schemas.microsoft.com/office/drawing/2014/main" id="{625738AF-00FF-5410-B067-57FD815FD2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078" y="4063673"/>
            <a:ext cx="2912723" cy="210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6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4130"/>
            <a:ext cx="3041152" cy="507556"/>
          </a:xfrm>
        </p:spPr>
        <p:txBody>
          <a:bodyPr/>
          <a:lstStyle/>
          <a:p>
            <a:r>
              <a:rPr lang="en-US" sz="2000" dirty="0"/>
              <a:t>Model validation results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D5987-5798-513D-A2A1-EA448199B41D}"/>
              </a:ext>
            </a:extLst>
          </p:cNvPr>
          <p:cNvSpPr txBox="1"/>
          <p:nvPr/>
        </p:nvSpPr>
        <p:spPr>
          <a:xfrm>
            <a:off x="402132" y="1916194"/>
            <a:ext cx="5885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The model make </a:t>
            </a:r>
            <a:r>
              <a:rPr lang="en-GB" sz="1400" u="sng" dirty="0"/>
              <a:t>greedy predictions</a:t>
            </a:r>
            <a:r>
              <a:rPr lang="en-GB" sz="1400" dirty="0"/>
              <a:t> on 5000 unseen length-8 data Then we check whether PDB label is successfully predicted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5A21AA-ACE8-5B74-48F9-44A6C86191DF}"/>
              </a:ext>
            </a:extLst>
          </p:cNvPr>
          <p:cNvSpPr txBox="1"/>
          <p:nvPr/>
        </p:nvSpPr>
        <p:spPr>
          <a:xfrm>
            <a:off x="714054" y="2685610"/>
            <a:ext cx="41012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Model wide</a:t>
            </a:r>
          </a:p>
          <a:p>
            <a:endParaRPr lang="en-GB" sz="1600" dirty="0"/>
          </a:p>
          <a:p>
            <a:r>
              <a:rPr lang="en-GB" sz="1600" dirty="0"/>
              <a:t>Number of parameters:  29,437,976</a:t>
            </a:r>
          </a:p>
          <a:p>
            <a:endParaRPr lang="en-GB" sz="1600" dirty="0"/>
          </a:p>
          <a:p>
            <a:r>
              <a:rPr lang="en-GB" sz="1600" dirty="0"/>
              <a:t>Sequence successfully predicted: 4654</a:t>
            </a:r>
          </a:p>
          <a:p>
            <a:endParaRPr lang="en-GB" sz="1600" dirty="0"/>
          </a:p>
          <a:p>
            <a:r>
              <a:rPr lang="en-GB" sz="1600" dirty="0"/>
              <a:t>Sequence prediction accuracy: 93.08% </a:t>
            </a:r>
          </a:p>
        </p:txBody>
      </p:sp>
    </p:spTree>
    <p:extLst>
      <p:ext uri="{BB962C8B-B14F-4D97-AF65-F5344CB8AC3E}">
        <p14:creationId xmlns:p14="http://schemas.microsoft.com/office/powerpoint/2010/main" val="154815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4130"/>
            <a:ext cx="3167744" cy="507556"/>
          </a:xfrm>
        </p:spPr>
        <p:txBody>
          <a:bodyPr/>
          <a:lstStyle/>
          <a:p>
            <a:r>
              <a:rPr lang="en-US" sz="2000" dirty="0"/>
              <a:t>Model validation results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CA1F0-EC10-B1F9-CBEF-0A4539A16474}"/>
              </a:ext>
            </a:extLst>
          </p:cNvPr>
          <p:cNvSpPr txBox="1"/>
          <p:nvPr/>
        </p:nvSpPr>
        <p:spPr>
          <a:xfrm>
            <a:off x="457200" y="1782865"/>
            <a:ext cx="67809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The model make </a:t>
            </a:r>
            <a:r>
              <a:rPr lang="en-GB" sz="1400" u="sng" dirty="0"/>
              <a:t>sampling predictions</a:t>
            </a:r>
            <a:r>
              <a:rPr lang="en-GB" sz="1400" dirty="0"/>
              <a:t> on 5000 unseen length-8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For each target, top 100 are sampled and ranked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We check whether PDB label is successfully generated in top 100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graphicFrame>
        <p:nvGraphicFramePr>
          <p:cNvPr id="7" name="Content Placeholder 8">
            <a:extLst>
              <a:ext uri="{FF2B5EF4-FFF2-40B4-BE49-F238E27FC236}">
                <a16:creationId xmlns:a16="http://schemas.microsoft.com/office/drawing/2014/main" id="{D62B55F2-F9E3-FC3C-6B27-D35A057FFA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4319211"/>
              </p:ext>
            </p:extLst>
          </p:nvPr>
        </p:nvGraphicFramePr>
        <p:xfrm>
          <a:off x="339409" y="2553763"/>
          <a:ext cx="7712750" cy="3512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ADEA415-F91F-C3F8-632C-487250ABAB64}"/>
              </a:ext>
            </a:extLst>
          </p:cNvPr>
          <p:cNvSpPr txBox="1"/>
          <p:nvPr/>
        </p:nvSpPr>
        <p:spPr>
          <a:xfrm>
            <a:off x="3178885" y="6037907"/>
            <a:ext cx="2420470" cy="29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30" dirty="0"/>
              <a:t>Ranking of model generation</a:t>
            </a:r>
          </a:p>
        </p:txBody>
      </p:sp>
    </p:spTree>
    <p:extLst>
      <p:ext uri="{BB962C8B-B14F-4D97-AF65-F5344CB8AC3E}">
        <p14:creationId xmlns:p14="http://schemas.microsoft.com/office/powerpoint/2010/main" val="419551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3" grpId="0"/>
    </p:bldLst>
  </p:timing>
</p:sld>
</file>

<file path=ppt/theme/theme1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731</Words>
  <Application>Microsoft Office PowerPoint</Application>
  <PresentationFormat>On-screen Show (4:3)</PresentationFormat>
  <Paragraphs>151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BlinkMacSystemFont</vt:lpstr>
      <vt:lpstr>Open Sans</vt:lpstr>
      <vt:lpstr>Arial</vt:lpstr>
      <vt:lpstr>Cambria Math</vt:lpstr>
      <vt:lpstr>Imperial College London Theme</vt:lpstr>
      <vt:lpstr>Machine learning approach to model β-strand interaction</vt:lpstr>
      <vt:lpstr>Motivation</vt:lpstr>
      <vt:lpstr>Current Work </vt:lpstr>
      <vt:lpstr>Data preparation</vt:lpstr>
      <vt:lpstr>Model architecture</vt:lpstr>
      <vt:lpstr>Model architecture – probabilistic model</vt:lpstr>
      <vt:lpstr>Model architecture – sampling from probabilistic model</vt:lpstr>
      <vt:lpstr>Model validation results</vt:lpstr>
      <vt:lpstr>Model validation results</vt:lpstr>
      <vt:lpstr>Model validation results</vt:lpstr>
      <vt:lpstr>Model validation results – probability evaluation</vt:lpstr>
      <vt:lpstr>Model validation results -- DesAb29–36</vt:lpstr>
      <vt:lpstr>Model simulations on α-Synuclein, Aβ42, IAPP </vt:lpstr>
      <vt:lpstr>Model interpretation – amino acid embeddings</vt:lpstr>
      <vt:lpstr>Model interpretation – attention visualization</vt:lpstr>
      <vt:lpstr>Advantages of Transformer Model</vt:lpstr>
      <vt:lpstr>Open questions</vt:lpstr>
      <vt:lpstr>Supplementary Figure 1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Bolt</dc:creator>
  <cp:lastModifiedBy>Zhao Haowen</cp:lastModifiedBy>
  <cp:revision>110</cp:revision>
  <dcterms:created xsi:type="dcterms:W3CDTF">2017-02-16T14:49:58Z</dcterms:created>
  <dcterms:modified xsi:type="dcterms:W3CDTF">2022-08-17T19:48:58Z</dcterms:modified>
</cp:coreProperties>
</file>